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6"/>
  </p:notesMasterIdLst>
  <p:sldIdLst>
    <p:sldId id="288" r:id="rId2"/>
    <p:sldId id="324" r:id="rId3"/>
    <p:sldId id="340" r:id="rId4"/>
    <p:sldId id="348" r:id="rId5"/>
    <p:sldId id="339" r:id="rId6"/>
    <p:sldId id="341" r:id="rId7"/>
    <p:sldId id="347" r:id="rId8"/>
    <p:sldId id="343" r:id="rId9"/>
    <p:sldId id="331" r:id="rId10"/>
    <p:sldId id="335" r:id="rId11"/>
    <p:sldId id="336" r:id="rId12"/>
    <p:sldId id="337" r:id="rId13"/>
    <p:sldId id="342" r:id="rId14"/>
    <p:sldId id="322" r:id="rId15"/>
  </p:sldIdLst>
  <p:sldSz cx="9144000" cy="5143500" type="screen16x9"/>
  <p:notesSz cx="6858000" cy="9144000"/>
  <p:embeddedFontLst>
    <p:embeddedFont>
      <p:font typeface="Bahnschrift" panose="020B0502040204020203" pitchFamily="34" charset="0"/>
      <p:regular r:id="rId17"/>
      <p:bold r:id="rId18"/>
    </p:embeddedFont>
    <p:embeddedFont>
      <p:font typeface="Barlow Light" panose="020B060402020202020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Garamond" panose="02020404030301010803" pitchFamily="18" charset="0"/>
      <p:regular r:id="rId27"/>
      <p:bold r:id="rId28"/>
      <p:italic r:id="rId29"/>
    </p:embeddedFont>
    <p:embeddedFont>
      <p:font typeface="Raleway Thin" panose="020B060402020202020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ADD"/>
    <a:srgbClr val="FFFFFF"/>
    <a:srgbClr val="00B5DD"/>
    <a:srgbClr val="D100EB"/>
    <a:srgbClr val="006DDF"/>
    <a:srgbClr val="02A204"/>
    <a:srgbClr val="E73812"/>
    <a:srgbClr val="328B9C"/>
    <a:srgbClr val="F99901"/>
    <a:srgbClr val="A26F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5B7B9-7AAB-4E71-8935-5ACDFAD8A81C}">
  <a:tblStyle styleId="{5CD5B7B9-7AAB-4E71-8935-5ACDFAD8A81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p:scale>
          <a:sx n="133" d="100"/>
          <a:sy n="133" d="100"/>
        </p:scale>
        <p:origin x="-5" y="-3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798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4"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9F19-BD26-456C-8C43-4EFE1FDCBD3E}"/>
              </a:ext>
            </a:extLst>
          </p:cNvPr>
          <p:cNvSpPr>
            <a:spLocks noGrp="1"/>
          </p:cNvSpPr>
          <p:nvPr>
            <p:ph type="ctrTitle"/>
          </p:nvPr>
        </p:nvSpPr>
        <p:spPr>
          <a:xfrm>
            <a:off x="579592" y="1669534"/>
            <a:ext cx="7728373" cy="1364920"/>
          </a:xfrm>
        </p:spPr>
        <p:txBody>
          <a:bodyPr anchor="ctr"/>
          <a:lstStyle/>
          <a:p>
            <a:pPr algn="ctr">
              <a:lnSpc>
                <a:spcPct val="106000"/>
              </a:lnSpc>
              <a:spcAft>
                <a:spcPts val="800"/>
              </a:spcAft>
            </a:pPr>
            <a:r>
              <a:rPr lang="en-US" sz="5000" dirty="0">
                <a:effectLst/>
                <a:latin typeface="Bahnschrift" panose="020B0502040204020203" pitchFamily="34" charset="0"/>
                <a:ea typeface="Calibri" panose="020F0502020204030204" pitchFamily="34" charset="0"/>
                <a:cs typeface="Times New Roman" panose="02020603050405020304" pitchFamily="18" charset="0"/>
              </a:rPr>
              <a:t>POISSON IMAGE BLENDING</a:t>
            </a:r>
          </a:p>
        </p:txBody>
      </p:sp>
      <p:sp>
        <p:nvSpPr>
          <p:cNvPr id="3" name="Subtitle 2">
            <a:extLst>
              <a:ext uri="{FF2B5EF4-FFF2-40B4-BE49-F238E27FC236}">
                <a16:creationId xmlns:a16="http://schemas.microsoft.com/office/drawing/2014/main" id="{F5437EFE-3AC4-4CBB-9DE3-C9BC41271573}"/>
              </a:ext>
            </a:extLst>
          </p:cNvPr>
          <p:cNvSpPr>
            <a:spLocks noGrp="1"/>
          </p:cNvSpPr>
          <p:nvPr>
            <p:ph type="subTitle" idx="1"/>
          </p:nvPr>
        </p:nvSpPr>
        <p:spPr>
          <a:xfrm>
            <a:off x="1647821" y="1087781"/>
            <a:ext cx="5591913" cy="383700"/>
          </a:xfrm>
        </p:spPr>
        <p:txBody>
          <a:bodyPr/>
          <a:lstStyle/>
          <a:p>
            <a:pPr algn="ctr"/>
            <a:r>
              <a:rPr lang="en-IN" sz="1800" dirty="0"/>
              <a:t>19MIS212 –</a:t>
            </a:r>
            <a:r>
              <a:rPr lang="en-US" sz="1800" b="0" i="0" dirty="0">
                <a:effectLst/>
                <a:latin typeface="Barlow Light" panose="020B0604020202020204" charset="0"/>
              </a:rPr>
              <a:t>Mathematics for Intelligent Systems 4</a:t>
            </a:r>
          </a:p>
          <a:p>
            <a:pPr algn="ctr"/>
            <a:r>
              <a:rPr lang="en-IN" sz="1800" dirty="0"/>
              <a:t> </a:t>
            </a:r>
          </a:p>
        </p:txBody>
      </p:sp>
      <p:sp>
        <p:nvSpPr>
          <p:cNvPr id="4" name="TextBox 3">
            <a:extLst>
              <a:ext uri="{FF2B5EF4-FFF2-40B4-BE49-F238E27FC236}">
                <a16:creationId xmlns:a16="http://schemas.microsoft.com/office/drawing/2014/main" id="{7547A5CC-33D5-4126-9C29-D92038844739}"/>
              </a:ext>
            </a:extLst>
          </p:cNvPr>
          <p:cNvSpPr txBox="1"/>
          <p:nvPr/>
        </p:nvSpPr>
        <p:spPr>
          <a:xfrm>
            <a:off x="5862084" y="3617137"/>
            <a:ext cx="3624888" cy="877163"/>
          </a:xfrm>
          <a:prstGeom prst="rect">
            <a:avLst/>
          </a:prstGeom>
          <a:noFill/>
        </p:spPr>
        <p:txBody>
          <a:bodyPr wrap="square" rtlCol="0">
            <a:spAutoFit/>
          </a:bodyPr>
          <a:lstStyle/>
          <a:p>
            <a:r>
              <a:rPr lang="en-IN" sz="1700" dirty="0">
                <a:solidFill>
                  <a:schemeClr val="bg1">
                    <a:lumMod val="50000"/>
                  </a:schemeClr>
                </a:solidFill>
                <a:latin typeface="Barlow Light" panose="020B0604020202020204" charset="0"/>
              </a:rPr>
              <a:t>APOORVA M        AIE19007</a:t>
            </a:r>
          </a:p>
          <a:p>
            <a:r>
              <a:rPr lang="en-IN" sz="1700" dirty="0">
                <a:solidFill>
                  <a:schemeClr val="bg1">
                    <a:lumMod val="50000"/>
                  </a:schemeClr>
                </a:solidFill>
                <a:latin typeface="Barlow Light" panose="020B0604020202020204" charset="0"/>
              </a:rPr>
              <a:t>TANUJ M              AIE19041</a:t>
            </a:r>
          </a:p>
          <a:p>
            <a:r>
              <a:rPr lang="en-IN" sz="1700" dirty="0">
                <a:solidFill>
                  <a:schemeClr val="bg1">
                    <a:lumMod val="50000"/>
                  </a:schemeClr>
                </a:solidFill>
                <a:latin typeface="Barlow Light" panose="020B0604020202020204" charset="0"/>
              </a:rPr>
              <a:t>AISHWARYA V   AIE19068</a:t>
            </a:r>
          </a:p>
        </p:txBody>
      </p:sp>
      <p:pic>
        <p:nvPicPr>
          <p:cNvPr id="5" name="Picture 4">
            <a:extLst>
              <a:ext uri="{FF2B5EF4-FFF2-40B4-BE49-F238E27FC236}">
                <a16:creationId xmlns:a16="http://schemas.microsoft.com/office/drawing/2014/main" id="{168F408B-8E16-4EA5-A90D-C30554F12AB0}"/>
              </a:ext>
            </a:extLst>
          </p:cNvPr>
          <p:cNvPicPr/>
          <p:nvPr/>
        </p:nvPicPr>
        <p:blipFill>
          <a:blip r:embed="rId3">
            <a:extLst>
              <a:ext uri="{28A0092B-C50C-407E-A947-70E740481C1C}">
                <a14:useLocalDpi xmlns:a14="http://schemas.microsoft.com/office/drawing/2010/main" val="0"/>
              </a:ext>
            </a:extLst>
          </a:blip>
          <a:srcRect l="13162" t="21236" r="19034" b="16920"/>
          <a:stretch>
            <a:fillRect/>
          </a:stretch>
        </p:blipFill>
        <p:spPr bwMode="auto">
          <a:xfrm>
            <a:off x="7470329" y="17200"/>
            <a:ext cx="1675272" cy="528605"/>
          </a:xfrm>
          <a:prstGeom prst="rect">
            <a:avLst/>
          </a:prstGeom>
          <a:noFill/>
          <a:ln>
            <a:noFill/>
          </a:ln>
        </p:spPr>
      </p:pic>
      <p:sp>
        <p:nvSpPr>
          <p:cNvPr id="6" name="TextBox 5">
            <a:extLst>
              <a:ext uri="{FF2B5EF4-FFF2-40B4-BE49-F238E27FC236}">
                <a16:creationId xmlns:a16="http://schemas.microsoft.com/office/drawing/2014/main" id="{44AC613F-075B-404F-9FB3-B92AE1473554}"/>
              </a:ext>
            </a:extLst>
          </p:cNvPr>
          <p:cNvSpPr txBox="1"/>
          <p:nvPr/>
        </p:nvSpPr>
        <p:spPr>
          <a:xfrm>
            <a:off x="6233609" y="3212767"/>
            <a:ext cx="1857563" cy="384721"/>
          </a:xfrm>
          <a:prstGeom prst="rect">
            <a:avLst/>
          </a:prstGeom>
          <a:noFill/>
        </p:spPr>
        <p:txBody>
          <a:bodyPr wrap="square" rtlCol="0">
            <a:spAutoFit/>
          </a:bodyPr>
          <a:lstStyle/>
          <a:p>
            <a:r>
              <a:rPr lang="en-IN" sz="1900" dirty="0">
                <a:solidFill>
                  <a:schemeClr val="bg1">
                    <a:lumMod val="50000"/>
                  </a:schemeClr>
                </a:solidFill>
                <a:latin typeface="Barlow Light" panose="020B0604020202020204" charset="0"/>
              </a:rPr>
              <a:t>TEAM INFINTY</a:t>
            </a:r>
          </a:p>
        </p:txBody>
      </p:sp>
    </p:spTree>
    <p:extLst>
      <p:ext uri="{BB962C8B-B14F-4D97-AF65-F5344CB8AC3E}">
        <p14:creationId xmlns:p14="http://schemas.microsoft.com/office/powerpoint/2010/main" val="3686606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2CB620-28EA-447B-95D5-72B006D939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 name="Picture 3">
            <a:extLst>
              <a:ext uri="{FF2B5EF4-FFF2-40B4-BE49-F238E27FC236}">
                <a16:creationId xmlns:a16="http://schemas.microsoft.com/office/drawing/2014/main" id="{04232589-4F72-489C-AD08-2AAFCC113A3C}"/>
              </a:ext>
            </a:extLst>
          </p:cNvPr>
          <p:cNvPicPr/>
          <p:nvPr/>
        </p:nvPicPr>
        <p:blipFill>
          <a:blip r:embed="rId2">
            <a:extLst>
              <a:ext uri="{28A0092B-C50C-407E-A947-70E740481C1C}">
                <a14:useLocalDpi xmlns:a14="http://schemas.microsoft.com/office/drawing/2010/main" val="0"/>
              </a:ext>
            </a:extLst>
          </a:blip>
          <a:stretch>
            <a:fillRect/>
          </a:stretch>
        </p:blipFill>
        <p:spPr>
          <a:xfrm>
            <a:off x="835734" y="1149025"/>
            <a:ext cx="3050466" cy="3577616"/>
          </a:xfrm>
          <a:prstGeom prst="rect">
            <a:avLst/>
          </a:prstGeom>
        </p:spPr>
      </p:pic>
      <p:pic>
        <p:nvPicPr>
          <p:cNvPr id="5" name="Picture 4">
            <a:extLst>
              <a:ext uri="{FF2B5EF4-FFF2-40B4-BE49-F238E27FC236}">
                <a16:creationId xmlns:a16="http://schemas.microsoft.com/office/drawing/2014/main" id="{DD1A0356-75AE-47A7-85CC-7BE0D5C29733}"/>
              </a:ext>
            </a:extLst>
          </p:cNvPr>
          <p:cNvPicPr/>
          <p:nvPr/>
        </p:nvPicPr>
        <p:blipFill rotWithShape="1">
          <a:blip r:embed="rId3">
            <a:extLst>
              <a:ext uri="{28A0092B-C50C-407E-A947-70E740481C1C}">
                <a14:useLocalDpi xmlns:a14="http://schemas.microsoft.com/office/drawing/2010/main" val="0"/>
              </a:ext>
            </a:extLst>
          </a:blip>
          <a:srcRect t="1432"/>
          <a:stretch/>
        </p:blipFill>
        <p:spPr bwMode="auto">
          <a:xfrm>
            <a:off x="4876969" y="1149025"/>
            <a:ext cx="3050466" cy="35776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5313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ED9B9E-9970-43CB-AAB4-CFEB3BE02D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 name="Picture 3">
            <a:extLst>
              <a:ext uri="{FF2B5EF4-FFF2-40B4-BE49-F238E27FC236}">
                <a16:creationId xmlns:a16="http://schemas.microsoft.com/office/drawing/2014/main" id="{367399FE-0BAE-4926-9806-86C23C9AACB7}"/>
              </a:ext>
            </a:extLst>
          </p:cNvPr>
          <p:cNvPicPr/>
          <p:nvPr/>
        </p:nvPicPr>
        <p:blipFill>
          <a:blip r:embed="rId2">
            <a:extLst>
              <a:ext uri="{28A0092B-C50C-407E-A947-70E740481C1C}">
                <a14:useLocalDpi xmlns:a14="http://schemas.microsoft.com/office/drawing/2010/main" val="0"/>
              </a:ext>
            </a:extLst>
          </a:blip>
          <a:stretch>
            <a:fillRect/>
          </a:stretch>
        </p:blipFill>
        <p:spPr>
          <a:xfrm>
            <a:off x="1107281" y="589915"/>
            <a:ext cx="2971800" cy="3963670"/>
          </a:xfrm>
          <a:prstGeom prst="rect">
            <a:avLst/>
          </a:prstGeom>
        </p:spPr>
      </p:pic>
      <p:pic>
        <p:nvPicPr>
          <p:cNvPr id="5" name="Picture 4">
            <a:extLst>
              <a:ext uri="{FF2B5EF4-FFF2-40B4-BE49-F238E27FC236}">
                <a16:creationId xmlns:a16="http://schemas.microsoft.com/office/drawing/2014/main" id="{426BDFA1-4DD1-4B85-9CC5-60813401F591}"/>
              </a:ext>
            </a:extLst>
          </p:cNvPr>
          <p:cNvPicPr/>
          <p:nvPr/>
        </p:nvPicPr>
        <p:blipFill>
          <a:blip r:embed="rId3">
            <a:extLst>
              <a:ext uri="{28A0092B-C50C-407E-A947-70E740481C1C}">
                <a14:useLocalDpi xmlns:a14="http://schemas.microsoft.com/office/drawing/2010/main" val="0"/>
              </a:ext>
            </a:extLst>
          </a:blip>
          <a:stretch>
            <a:fillRect/>
          </a:stretch>
        </p:blipFill>
        <p:spPr>
          <a:xfrm>
            <a:off x="4957762" y="589915"/>
            <a:ext cx="2918619" cy="4046835"/>
          </a:xfrm>
          <a:prstGeom prst="rect">
            <a:avLst/>
          </a:prstGeom>
        </p:spPr>
      </p:pic>
    </p:spTree>
    <p:extLst>
      <p:ext uri="{BB962C8B-B14F-4D97-AF65-F5344CB8AC3E}">
        <p14:creationId xmlns:p14="http://schemas.microsoft.com/office/powerpoint/2010/main" val="929274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956A0-FA7A-49EF-A3BC-E0584BE6BC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4" name="Picture 3">
            <a:extLst>
              <a:ext uri="{FF2B5EF4-FFF2-40B4-BE49-F238E27FC236}">
                <a16:creationId xmlns:a16="http://schemas.microsoft.com/office/drawing/2014/main" id="{7AB4A037-ABBD-4AED-9476-9E60A3DB2DAA}"/>
              </a:ext>
            </a:extLst>
          </p:cNvPr>
          <p:cNvPicPr/>
          <p:nvPr/>
        </p:nvPicPr>
        <p:blipFill>
          <a:blip r:embed="rId2">
            <a:extLst>
              <a:ext uri="{28A0092B-C50C-407E-A947-70E740481C1C}">
                <a14:useLocalDpi xmlns:a14="http://schemas.microsoft.com/office/drawing/2010/main" val="0"/>
              </a:ext>
            </a:extLst>
          </a:blip>
          <a:stretch>
            <a:fillRect/>
          </a:stretch>
        </p:blipFill>
        <p:spPr>
          <a:xfrm>
            <a:off x="2792862" y="257479"/>
            <a:ext cx="3271608" cy="4613571"/>
          </a:xfrm>
          <a:prstGeom prst="rect">
            <a:avLst/>
          </a:prstGeom>
        </p:spPr>
      </p:pic>
    </p:spTree>
    <p:extLst>
      <p:ext uri="{BB962C8B-B14F-4D97-AF65-F5344CB8AC3E}">
        <p14:creationId xmlns:p14="http://schemas.microsoft.com/office/powerpoint/2010/main" val="2173807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B3E3A-9899-44FF-AF9A-B68093040898}"/>
              </a:ext>
            </a:extLst>
          </p:cNvPr>
          <p:cNvSpPr>
            <a:spLocks noGrp="1"/>
          </p:cNvSpPr>
          <p:nvPr>
            <p:ph type="title"/>
          </p:nvPr>
        </p:nvSpPr>
        <p:spPr>
          <a:xfrm>
            <a:off x="457200" y="605600"/>
            <a:ext cx="5022427" cy="688107"/>
          </a:xfrm>
        </p:spPr>
        <p:txBody>
          <a:bodyPr/>
          <a:lstStyle/>
          <a:p>
            <a:r>
              <a:rPr lang="en-US" sz="4000" dirty="0"/>
              <a:t>COUNCLUSION</a:t>
            </a:r>
          </a:p>
        </p:txBody>
      </p:sp>
      <p:sp>
        <p:nvSpPr>
          <p:cNvPr id="3" name="Slide Number Placeholder 2">
            <a:extLst>
              <a:ext uri="{FF2B5EF4-FFF2-40B4-BE49-F238E27FC236}">
                <a16:creationId xmlns:a16="http://schemas.microsoft.com/office/drawing/2014/main" id="{74D2BD8A-944D-4931-A35A-3E05A1E136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TextBox 3">
            <a:extLst>
              <a:ext uri="{FF2B5EF4-FFF2-40B4-BE49-F238E27FC236}">
                <a16:creationId xmlns:a16="http://schemas.microsoft.com/office/drawing/2014/main" id="{10E688D0-5B7E-4131-B3A8-C4011E982145}"/>
              </a:ext>
            </a:extLst>
          </p:cNvPr>
          <p:cNvSpPr txBox="1"/>
          <p:nvPr/>
        </p:nvSpPr>
        <p:spPr>
          <a:xfrm>
            <a:off x="508000" y="1524000"/>
            <a:ext cx="7857067" cy="3908762"/>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Poisson method performed well when the images to be blended were of similar colour in nature. Significant variations in colours of the images resulted in colour distortions in the blended images which in some cases resulted in visible seams. The extent of possible changes ranges from replacement by, or mixing with, another source image region, to alterations of some aspects of the original image inside the selection, such as texture, illumination, or colour. An important common characteristic of all these tools is that there is no need for precise object delineation, in contrast with the classic tools that address similar tasks.</a:t>
            </a:r>
          </a:p>
          <a:p>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r>
              <a:rPr lang="en-IN" sz="1800" b="1" dirty="0">
                <a:latin typeface="Garamond" pitchFamily="18" charset="0"/>
              </a:rPr>
              <a:t>We have successfully blended source image on target image using Poisson blending.</a:t>
            </a:r>
          </a:p>
          <a:p>
            <a:endParaRPr lang="en-IN" sz="1800" b="1" dirty="0">
              <a:latin typeface="Garamond"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12818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E79242-C8D2-4EE7-A9BD-C20DB75C97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3" name="Picture 2">
            <a:extLst>
              <a:ext uri="{FF2B5EF4-FFF2-40B4-BE49-F238E27FC236}">
                <a16:creationId xmlns:a16="http://schemas.microsoft.com/office/drawing/2014/main" id="{B77A97A1-17B9-4090-9E17-FC11757057D3}"/>
              </a:ext>
            </a:extLst>
          </p:cNvPr>
          <p:cNvPicPr>
            <a:picLocks noChangeAspect="1"/>
          </p:cNvPicPr>
          <p:nvPr/>
        </p:nvPicPr>
        <p:blipFill rotWithShape="1">
          <a:blip r:embed="rId2"/>
          <a:srcRect l="48364"/>
          <a:stretch/>
        </p:blipFill>
        <p:spPr>
          <a:xfrm>
            <a:off x="0" y="0"/>
            <a:ext cx="4721601" cy="5143500"/>
          </a:xfrm>
          <a:prstGeom prst="rect">
            <a:avLst/>
          </a:prstGeom>
        </p:spPr>
      </p:pic>
      <p:sp>
        <p:nvSpPr>
          <p:cNvPr id="7" name="Rectangle 6">
            <a:extLst>
              <a:ext uri="{FF2B5EF4-FFF2-40B4-BE49-F238E27FC236}">
                <a16:creationId xmlns:a16="http://schemas.microsoft.com/office/drawing/2014/main" id="{3D89A4E5-3BA1-4812-B7CF-1A318D82241F}"/>
              </a:ext>
            </a:extLst>
          </p:cNvPr>
          <p:cNvSpPr/>
          <p:nvPr/>
        </p:nvSpPr>
        <p:spPr>
          <a:xfrm>
            <a:off x="4721601" y="0"/>
            <a:ext cx="4422399"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D68E1F3-AAD3-4923-8888-A7D1515398C3}"/>
              </a:ext>
            </a:extLst>
          </p:cNvPr>
          <p:cNvSpPr/>
          <p:nvPr/>
        </p:nvSpPr>
        <p:spPr>
          <a:xfrm>
            <a:off x="4671237" y="1699259"/>
            <a:ext cx="4472763" cy="1780431"/>
          </a:xfrm>
          <a:prstGeom prst="rect">
            <a:avLst/>
          </a:prstGeom>
          <a:solidFill>
            <a:srgbClr val="01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E4AAA08-E242-4B8A-9928-B564B4E796FC}"/>
              </a:ext>
            </a:extLst>
          </p:cNvPr>
          <p:cNvSpPr txBox="1"/>
          <p:nvPr/>
        </p:nvSpPr>
        <p:spPr>
          <a:xfrm>
            <a:off x="3859619" y="2248584"/>
            <a:ext cx="4600352" cy="769441"/>
          </a:xfrm>
          <a:prstGeom prst="rect">
            <a:avLst/>
          </a:prstGeom>
          <a:noFill/>
        </p:spPr>
        <p:txBody>
          <a:bodyPr wrap="square">
            <a:spAutoFit/>
          </a:bodyPr>
          <a:lstStyle/>
          <a:p>
            <a:pPr algn="ctr"/>
            <a:r>
              <a:rPr lang="en-US" sz="4400" b="1" spc="50" dirty="0">
                <a:ln w="0"/>
                <a:solidFill>
                  <a:schemeClr val="bg1"/>
                </a:solidFill>
                <a:effectLst>
                  <a:innerShdw blurRad="63500" dist="50800" dir="13500000">
                    <a:srgbClr val="000000">
                      <a:alpha val="50000"/>
                    </a:srgbClr>
                  </a:innerShdw>
                </a:effectLst>
              </a:rPr>
              <a:t>THANK YOU</a:t>
            </a:r>
          </a:p>
        </p:txBody>
      </p:sp>
    </p:spTree>
    <p:extLst>
      <p:ext uri="{BB962C8B-B14F-4D97-AF65-F5344CB8AC3E}">
        <p14:creationId xmlns:p14="http://schemas.microsoft.com/office/powerpoint/2010/main" val="3266597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E1C3-988B-4AAC-A02B-A3804F4A7120}"/>
              </a:ext>
            </a:extLst>
          </p:cNvPr>
          <p:cNvSpPr>
            <a:spLocks noGrp="1"/>
          </p:cNvSpPr>
          <p:nvPr>
            <p:ph type="title"/>
          </p:nvPr>
        </p:nvSpPr>
        <p:spPr/>
        <p:txBody>
          <a:bodyPr/>
          <a:lstStyle/>
          <a:p>
            <a:r>
              <a:rPr lang="en-IN" sz="3600" dirty="0"/>
              <a:t>INTRODUCTION</a:t>
            </a:r>
          </a:p>
        </p:txBody>
      </p:sp>
      <p:sp>
        <p:nvSpPr>
          <p:cNvPr id="4" name="Slide Number Placeholder 3">
            <a:extLst>
              <a:ext uri="{FF2B5EF4-FFF2-40B4-BE49-F238E27FC236}">
                <a16:creationId xmlns:a16="http://schemas.microsoft.com/office/drawing/2014/main" id="{71F4FAB9-F520-438E-99BF-732B8C023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6" name="Text Placeholder 2">
            <a:extLst>
              <a:ext uri="{FF2B5EF4-FFF2-40B4-BE49-F238E27FC236}">
                <a16:creationId xmlns:a16="http://schemas.microsoft.com/office/drawing/2014/main" id="{A5DF3B6E-5C87-4F45-B9F7-446249F75AE5}"/>
              </a:ext>
            </a:extLst>
          </p:cNvPr>
          <p:cNvSpPr txBox="1">
            <a:spLocks/>
          </p:cNvSpPr>
          <p:nvPr/>
        </p:nvSpPr>
        <p:spPr>
          <a:xfrm>
            <a:off x="320504" y="1411688"/>
            <a:ext cx="8266924" cy="261276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algn="l"/>
            <a:r>
              <a:rPr lang="en-US" sz="1600" b="0" i="0" dirty="0">
                <a:solidFill>
                  <a:schemeClr val="tx1"/>
                </a:solidFill>
                <a:effectLst/>
                <a:latin typeface="Segoe UI" panose="020B0502040204020203" pitchFamily="34" charset="0"/>
                <a:cs typeface="Segoe UI" panose="020B0502040204020203" pitchFamily="34" charset="0"/>
              </a:rPr>
              <a:t>Image blending is a method for image composition.</a:t>
            </a:r>
          </a:p>
          <a:p>
            <a:r>
              <a:rPr lang="en-IN" sz="16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The output image is a combination of the corresponding pixel values of the input images.</a:t>
            </a:r>
            <a:endParaRPr lang="en-US" sz="1600" b="0" i="0" dirty="0">
              <a:solidFill>
                <a:schemeClr val="tx1"/>
              </a:solidFill>
              <a:effectLst/>
              <a:latin typeface="Segoe UI" panose="020B0502040204020203" pitchFamily="34" charset="0"/>
              <a:cs typeface="Segoe UI" panose="020B0502040204020203" pitchFamily="34" charset="0"/>
            </a:endParaRPr>
          </a:p>
          <a:p>
            <a:pPr algn="l"/>
            <a:r>
              <a:rPr lang="en-US" sz="1600" dirty="0">
                <a:solidFill>
                  <a:schemeClr val="tx1"/>
                </a:solidFill>
                <a:latin typeface="Segoe UI" panose="020B0502040204020203" pitchFamily="34" charset="0"/>
                <a:cs typeface="Segoe UI" panose="020B0502040204020203" pitchFamily="34" charset="0"/>
              </a:rPr>
              <a:t>Used in computer graphics and Image Processing Applications.</a:t>
            </a:r>
            <a:endParaRPr lang="en-US" sz="1600" b="0" i="0" dirty="0">
              <a:solidFill>
                <a:schemeClr val="tx1"/>
              </a:solidFill>
              <a:effectLst/>
              <a:latin typeface="Segoe UI" panose="020B0502040204020203" pitchFamily="34" charset="0"/>
              <a:cs typeface="Segoe UI" panose="020B0502040204020203" pitchFamily="34" charset="0"/>
            </a:endParaRPr>
          </a:p>
          <a:p>
            <a:pPr algn="l"/>
            <a:r>
              <a:rPr lang="en-US" sz="1600" b="0" i="0" dirty="0">
                <a:solidFill>
                  <a:schemeClr val="tx1"/>
                </a:solidFill>
                <a:effectLst/>
                <a:latin typeface="Segoe UI" panose="020B0502040204020203" pitchFamily="34" charset="0"/>
                <a:cs typeface="Segoe UI" panose="020B0502040204020203" pitchFamily="34" charset="0"/>
              </a:rPr>
              <a:t>The challenge of this task is that the cropped region may not be precisely delineated. </a:t>
            </a:r>
          </a:p>
          <a:p>
            <a:pPr algn="l"/>
            <a:r>
              <a:rPr lang="en-IN" sz="16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Aim of image blending is to provide effortless transitions between image parts which can be obtained from different sources. </a:t>
            </a:r>
            <a:endParaRPr lang="en-US" sz="1600" b="0" i="0" dirty="0">
              <a:solidFill>
                <a:schemeClr val="tx1"/>
              </a:solidFill>
              <a:effectLst/>
              <a:latin typeface="Segoe UI" panose="020B0502040204020203" pitchFamily="34" charset="0"/>
              <a:cs typeface="Segoe UI" panose="020B0502040204020203" pitchFamily="34" charset="0"/>
            </a:endParaRPr>
          </a:p>
          <a:p>
            <a:endParaRPr lang="en-IN" sz="1600" dirty="0">
              <a:solidFill>
                <a:schemeClr val="tx1"/>
              </a:solidFill>
              <a:latin typeface="Segoe UI" panose="020B0502040204020203" pitchFamily="34" charset="0"/>
              <a:cs typeface="Segoe UI" panose="020B0502040204020203" pitchFamily="34" charset="0"/>
            </a:endParaRPr>
          </a:p>
          <a:p>
            <a:pPr marL="114300" indent="0" algn="ctr">
              <a:buFont typeface="Barlow Light"/>
              <a:buNone/>
            </a:pPr>
            <a:endParaRPr lang="en-IN" sz="1600" b="1" i="1" dirty="0">
              <a:solidFill>
                <a:schemeClr val="tx1"/>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76EF1D60-4D51-47FB-A51D-101682E0FDB8}"/>
              </a:ext>
            </a:extLst>
          </p:cNvPr>
          <p:cNvPicPr>
            <a:picLocks noChangeAspect="1"/>
          </p:cNvPicPr>
          <p:nvPr/>
        </p:nvPicPr>
        <p:blipFill>
          <a:blip r:embed="rId2"/>
          <a:stretch>
            <a:fillRect/>
          </a:stretch>
        </p:blipFill>
        <p:spPr>
          <a:xfrm>
            <a:off x="5676601" y="3571158"/>
            <a:ext cx="2537851" cy="1259385"/>
          </a:xfrm>
          <a:prstGeom prst="rect">
            <a:avLst/>
          </a:prstGeom>
        </p:spPr>
      </p:pic>
    </p:spTree>
    <p:extLst>
      <p:ext uri="{BB962C8B-B14F-4D97-AF65-F5344CB8AC3E}">
        <p14:creationId xmlns:p14="http://schemas.microsoft.com/office/powerpoint/2010/main" val="1204259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E16B8E-2920-49B6-BA03-DEC18AF5A6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8" name="Picture 7">
            <a:extLst>
              <a:ext uri="{FF2B5EF4-FFF2-40B4-BE49-F238E27FC236}">
                <a16:creationId xmlns:a16="http://schemas.microsoft.com/office/drawing/2014/main" id="{4579C30C-72A5-436C-A59E-D1CC97A319CD}"/>
              </a:ext>
            </a:extLst>
          </p:cNvPr>
          <p:cNvPicPr>
            <a:picLocks noChangeAspect="1"/>
          </p:cNvPicPr>
          <p:nvPr/>
        </p:nvPicPr>
        <p:blipFill rotWithShape="1">
          <a:blip r:embed="rId2"/>
          <a:srcRect t="6980" r="6471"/>
          <a:stretch/>
        </p:blipFill>
        <p:spPr>
          <a:xfrm>
            <a:off x="6337329" y="1146950"/>
            <a:ext cx="1778857" cy="3213196"/>
          </a:xfrm>
          <a:prstGeom prst="rect">
            <a:avLst/>
          </a:prstGeom>
        </p:spPr>
      </p:pic>
      <p:sp>
        <p:nvSpPr>
          <p:cNvPr id="5" name="Title 1">
            <a:extLst>
              <a:ext uri="{FF2B5EF4-FFF2-40B4-BE49-F238E27FC236}">
                <a16:creationId xmlns:a16="http://schemas.microsoft.com/office/drawing/2014/main" id="{655C9563-CE33-4295-8102-F0BD93E80A8D}"/>
              </a:ext>
            </a:extLst>
          </p:cNvPr>
          <p:cNvSpPr>
            <a:spLocks noGrp="1"/>
          </p:cNvSpPr>
          <p:nvPr>
            <p:ph type="title"/>
          </p:nvPr>
        </p:nvSpPr>
        <p:spPr>
          <a:xfrm>
            <a:off x="457200" y="605600"/>
            <a:ext cx="5640900" cy="1082700"/>
          </a:xfrm>
        </p:spPr>
        <p:txBody>
          <a:bodyPr/>
          <a:lstStyle/>
          <a:p>
            <a:r>
              <a:rPr lang="en-IN" sz="3600" dirty="0"/>
              <a:t>POISSON BLENDING</a:t>
            </a:r>
          </a:p>
        </p:txBody>
      </p:sp>
      <p:pic>
        <p:nvPicPr>
          <p:cNvPr id="3" name="Picture 2">
            <a:extLst>
              <a:ext uri="{FF2B5EF4-FFF2-40B4-BE49-F238E27FC236}">
                <a16:creationId xmlns:a16="http://schemas.microsoft.com/office/drawing/2014/main" id="{A6E542AE-F212-4646-85C6-658CBECC75BB}"/>
              </a:ext>
            </a:extLst>
          </p:cNvPr>
          <p:cNvPicPr>
            <a:picLocks noChangeAspect="1"/>
          </p:cNvPicPr>
          <p:nvPr/>
        </p:nvPicPr>
        <p:blipFill rotWithShape="1">
          <a:blip r:embed="rId3"/>
          <a:srcRect l="2444" t="5398" r="55135" b="4424"/>
          <a:stretch/>
        </p:blipFill>
        <p:spPr>
          <a:xfrm>
            <a:off x="1400567" y="1520744"/>
            <a:ext cx="1603747" cy="1585696"/>
          </a:xfrm>
          <a:prstGeom prst="rect">
            <a:avLst/>
          </a:prstGeom>
        </p:spPr>
      </p:pic>
      <p:pic>
        <p:nvPicPr>
          <p:cNvPr id="9" name="Picture 8">
            <a:extLst>
              <a:ext uri="{FF2B5EF4-FFF2-40B4-BE49-F238E27FC236}">
                <a16:creationId xmlns:a16="http://schemas.microsoft.com/office/drawing/2014/main" id="{E8E3CB21-4E85-4AC5-AC53-E4F316843862}"/>
              </a:ext>
            </a:extLst>
          </p:cNvPr>
          <p:cNvPicPr>
            <a:picLocks noChangeAspect="1"/>
          </p:cNvPicPr>
          <p:nvPr/>
        </p:nvPicPr>
        <p:blipFill rotWithShape="1">
          <a:blip r:embed="rId3"/>
          <a:srcRect l="56490" t="6370" r="2194" b="5203"/>
          <a:stretch/>
        </p:blipFill>
        <p:spPr>
          <a:xfrm>
            <a:off x="3243543" y="1520744"/>
            <a:ext cx="1603747" cy="1585696"/>
          </a:xfrm>
          <a:prstGeom prst="rect">
            <a:avLst/>
          </a:prstGeom>
        </p:spPr>
      </p:pic>
      <p:sp>
        <p:nvSpPr>
          <p:cNvPr id="10" name="TextBox 9">
            <a:extLst>
              <a:ext uri="{FF2B5EF4-FFF2-40B4-BE49-F238E27FC236}">
                <a16:creationId xmlns:a16="http://schemas.microsoft.com/office/drawing/2014/main" id="{E4629AFD-DCAB-42FE-AA5B-46BE644436AC}"/>
              </a:ext>
            </a:extLst>
          </p:cNvPr>
          <p:cNvSpPr txBox="1"/>
          <p:nvPr/>
        </p:nvSpPr>
        <p:spPr>
          <a:xfrm>
            <a:off x="801600" y="3467199"/>
            <a:ext cx="5117191" cy="116955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latin typeface="Segoe UI" panose="020B0502040204020203" pitchFamily="34" charset="0"/>
                <a:cs typeface="Segoe UI" panose="020B0502040204020203" pitchFamily="34" charset="0"/>
              </a:rPr>
              <a:t>Reduce colour mismatch between Source and Target images.</a:t>
            </a:r>
          </a:p>
          <a:p>
            <a:pPr marL="285750" indent="-285750">
              <a:buFont typeface="Arial" panose="020B0604020202020204" pitchFamily="34" charset="0"/>
              <a:buChar char="•"/>
            </a:pPr>
            <a:r>
              <a:rPr lang="en-US" dirty="0">
                <a:solidFill>
                  <a:schemeClr val="tx1"/>
                </a:solidFill>
                <a:latin typeface="Segoe UI" panose="020B0502040204020203" pitchFamily="34" charset="0"/>
                <a:cs typeface="Segoe UI" panose="020B0502040204020203" pitchFamily="34" charset="0"/>
              </a:rPr>
              <a:t>M</a:t>
            </a:r>
            <a:r>
              <a:rPr lang="en-US" b="0" i="0" dirty="0">
                <a:solidFill>
                  <a:schemeClr val="tx1"/>
                </a:solidFill>
                <a:effectLst/>
                <a:latin typeface="Segoe UI" panose="020B0502040204020203" pitchFamily="34" charset="0"/>
                <a:cs typeface="Segoe UI" panose="020B0502040204020203" pitchFamily="34" charset="0"/>
              </a:rPr>
              <a:t>akes sure that the color of the inserted image is also shifted, so that the inserted object feels as if it is part of the environment of the target image</a:t>
            </a:r>
            <a:endParaRPr lang="en-IN"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9228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551BC-5C2F-40B2-8574-7D2CE49670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3" name="Picture 2">
            <a:extLst>
              <a:ext uri="{FF2B5EF4-FFF2-40B4-BE49-F238E27FC236}">
                <a16:creationId xmlns:a16="http://schemas.microsoft.com/office/drawing/2014/main" id="{913EB61C-D574-4566-880D-FB77650C6798}"/>
              </a:ext>
            </a:extLst>
          </p:cNvPr>
          <p:cNvPicPr>
            <a:picLocks noChangeAspect="1"/>
          </p:cNvPicPr>
          <p:nvPr/>
        </p:nvPicPr>
        <p:blipFill>
          <a:blip r:embed="rId2"/>
          <a:stretch>
            <a:fillRect/>
          </a:stretch>
        </p:blipFill>
        <p:spPr>
          <a:xfrm>
            <a:off x="3474801" y="801121"/>
            <a:ext cx="4501718" cy="1510603"/>
          </a:xfrm>
          <a:prstGeom prst="rect">
            <a:avLst/>
          </a:prstGeom>
        </p:spPr>
      </p:pic>
      <p:pic>
        <p:nvPicPr>
          <p:cNvPr id="6" name="Picture 5">
            <a:extLst>
              <a:ext uri="{FF2B5EF4-FFF2-40B4-BE49-F238E27FC236}">
                <a16:creationId xmlns:a16="http://schemas.microsoft.com/office/drawing/2014/main" id="{1235A273-6EF3-4D46-8069-7F147615A4DB}"/>
              </a:ext>
            </a:extLst>
          </p:cNvPr>
          <p:cNvPicPr>
            <a:picLocks noChangeAspect="1"/>
          </p:cNvPicPr>
          <p:nvPr/>
        </p:nvPicPr>
        <p:blipFill>
          <a:blip r:embed="rId3"/>
          <a:stretch>
            <a:fillRect/>
          </a:stretch>
        </p:blipFill>
        <p:spPr>
          <a:xfrm>
            <a:off x="3474801" y="2906796"/>
            <a:ext cx="4501718" cy="1487747"/>
          </a:xfrm>
          <a:prstGeom prst="rect">
            <a:avLst/>
          </a:prstGeom>
        </p:spPr>
      </p:pic>
      <p:sp>
        <p:nvSpPr>
          <p:cNvPr id="8" name="Title 1">
            <a:extLst>
              <a:ext uri="{FF2B5EF4-FFF2-40B4-BE49-F238E27FC236}">
                <a16:creationId xmlns:a16="http://schemas.microsoft.com/office/drawing/2014/main" id="{CFBFC9D3-5D3E-4238-90FD-AFD350CE07AA}"/>
              </a:ext>
            </a:extLst>
          </p:cNvPr>
          <p:cNvSpPr>
            <a:spLocks noGrp="1"/>
          </p:cNvSpPr>
          <p:nvPr>
            <p:ph type="title"/>
          </p:nvPr>
        </p:nvSpPr>
        <p:spPr>
          <a:xfrm>
            <a:off x="457200" y="605600"/>
            <a:ext cx="5640900" cy="1082700"/>
          </a:xfrm>
        </p:spPr>
        <p:txBody>
          <a:bodyPr/>
          <a:lstStyle/>
          <a:p>
            <a:r>
              <a:rPr lang="en-IN" sz="3600" dirty="0"/>
              <a:t>GOAL</a:t>
            </a:r>
          </a:p>
        </p:txBody>
      </p:sp>
      <p:pic>
        <p:nvPicPr>
          <p:cNvPr id="9" name="Picture 8">
            <a:extLst>
              <a:ext uri="{FF2B5EF4-FFF2-40B4-BE49-F238E27FC236}">
                <a16:creationId xmlns:a16="http://schemas.microsoft.com/office/drawing/2014/main" id="{5DB810BF-080C-4D5C-A2A8-81E6BDF25407}"/>
              </a:ext>
            </a:extLst>
          </p:cNvPr>
          <p:cNvPicPr>
            <a:picLocks noChangeAspect="1"/>
          </p:cNvPicPr>
          <p:nvPr/>
        </p:nvPicPr>
        <p:blipFill>
          <a:blip r:embed="rId4"/>
          <a:stretch>
            <a:fillRect/>
          </a:stretch>
        </p:blipFill>
        <p:spPr>
          <a:xfrm>
            <a:off x="653628" y="1688300"/>
            <a:ext cx="1885508" cy="1592540"/>
          </a:xfrm>
          <a:prstGeom prst="rect">
            <a:avLst/>
          </a:prstGeom>
        </p:spPr>
      </p:pic>
    </p:spTree>
    <p:extLst>
      <p:ext uri="{BB962C8B-B14F-4D97-AF65-F5344CB8AC3E}">
        <p14:creationId xmlns:p14="http://schemas.microsoft.com/office/powerpoint/2010/main" val="2151834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522BCF-F786-4427-9BED-B53965CC0D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A7B67A03-6C39-40FD-B977-6CB1FC4A0094}"/>
              </a:ext>
            </a:extLst>
          </p:cNvPr>
          <p:cNvPicPr>
            <a:picLocks noChangeAspect="1"/>
          </p:cNvPicPr>
          <p:nvPr/>
        </p:nvPicPr>
        <p:blipFill>
          <a:blip r:embed="rId2"/>
          <a:stretch>
            <a:fillRect/>
          </a:stretch>
        </p:blipFill>
        <p:spPr>
          <a:xfrm>
            <a:off x="947231" y="490247"/>
            <a:ext cx="7249537" cy="4163006"/>
          </a:xfrm>
          <a:prstGeom prst="rect">
            <a:avLst/>
          </a:prstGeom>
        </p:spPr>
      </p:pic>
    </p:spTree>
    <p:extLst>
      <p:ext uri="{BB962C8B-B14F-4D97-AF65-F5344CB8AC3E}">
        <p14:creationId xmlns:p14="http://schemas.microsoft.com/office/powerpoint/2010/main" val="1532648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9D3635-3B1E-4C4F-92C9-3A42BF2BAB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026" name="Picture 2">
            <a:extLst>
              <a:ext uri="{FF2B5EF4-FFF2-40B4-BE49-F238E27FC236}">
                <a16:creationId xmlns:a16="http://schemas.microsoft.com/office/drawing/2014/main" id="{A7D8185A-6CDD-477D-9051-FC45F1D5F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80" y="3523903"/>
            <a:ext cx="1499742" cy="1417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05EAD84-A4BC-4AA2-B969-8B6878193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2746" y="1046740"/>
            <a:ext cx="2050641" cy="21620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927AADF-7598-4B5D-A9A4-F1D8D30A1BF4}"/>
              </a:ext>
            </a:extLst>
          </p:cNvPr>
          <p:cNvSpPr txBox="1"/>
          <p:nvPr/>
        </p:nvSpPr>
        <p:spPr>
          <a:xfrm>
            <a:off x="361799" y="600397"/>
            <a:ext cx="4013316"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accent2">
                    <a:lumMod val="75000"/>
                  </a:schemeClr>
                </a:solidFill>
                <a:latin typeface="Raleway Thin" panose="020B0604020202020204" charset="0"/>
              </a:rPr>
              <a:t>GRADIENT PRESERVING PROPERTY</a:t>
            </a:r>
          </a:p>
        </p:txBody>
      </p:sp>
      <p:sp>
        <p:nvSpPr>
          <p:cNvPr id="18" name="TextBox 17">
            <a:extLst>
              <a:ext uri="{FF2B5EF4-FFF2-40B4-BE49-F238E27FC236}">
                <a16:creationId xmlns:a16="http://schemas.microsoft.com/office/drawing/2014/main" id="{75940901-A89D-4DD5-AEB0-C3E39CD6D97E}"/>
              </a:ext>
            </a:extLst>
          </p:cNvPr>
          <p:cNvSpPr txBox="1"/>
          <p:nvPr/>
        </p:nvSpPr>
        <p:spPr>
          <a:xfrm>
            <a:off x="424006" y="3316610"/>
            <a:ext cx="4013316"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accent2">
                    <a:lumMod val="75000"/>
                  </a:schemeClr>
                </a:solidFill>
                <a:latin typeface="Raleway Thin" panose="020B0604020202020204" charset="0"/>
              </a:rPr>
              <a:t>BASIC IDEA</a:t>
            </a:r>
          </a:p>
        </p:txBody>
      </p:sp>
    </p:spTree>
    <p:extLst>
      <p:ext uri="{BB962C8B-B14F-4D97-AF65-F5344CB8AC3E}">
        <p14:creationId xmlns:p14="http://schemas.microsoft.com/office/powerpoint/2010/main" val="1715864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0C1D-75E6-47A5-B2C2-FDC077F9FAA8}"/>
              </a:ext>
            </a:extLst>
          </p:cNvPr>
          <p:cNvSpPr>
            <a:spLocks noGrp="1"/>
          </p:cNvSpPr>
          <p:nvPr>
            <p:ph type="title"/>
          </p:nvPr>
        </p:nvSpPr>
        <p:spPr>
          <a:xfrm>
            <a:off x="457200" y="605600"/>
            <a:ext cx="7779124" cy="1082700"/>
          </a:xfrm>
        </p:spPr>
        <p:txBody>
          <a:bodyPr/>
          <a:lstStyle/>
          <a:p>
            <a:r>
              <a:rPr lang="en-US" sz="3600" dirty="0"/>
              <a:t>ALGORITHM</a:t>
            </a:r>
          </a:p>
        </p:txBody>
      </p:sp>
      <p:sp>
        <p:nvSpPr>
          <p:cNvPr id="3" name="Text Placeholder 2">
            <a:extLst>
              <a:ext uri="{FF2B5EF4-FFF2-40B4-BE49-F238E27FC236}">
                <a16:creationId xmlns:a16="http://schemas.microsoft.com/office/drawing/2014/main" id="{CA6ED8B8-250E-428F-990B-E6061CDA897B}"/>
              </a:ext>
            </a:extLst>
          </p:cNvPr>
          <p:cNvSpPr>
            <a:spLocks noGrp="1"/>
          </p:cNvSpPr>
          <p:nvPr>
            <p:ph type="body" idx="1"/>
          </p:nvPr>
        </p:nvSpPr>
        <p:spPr>
          <a:xfrm>
            <a:off x="240452" y="1325190"/>
            <a:ext cx="7442947" cy="3382278"/>
          </a:xfrm>
        </p:spPr>
        <p:txBody>
          <a:bodyPr/>
          <a:lstStyle/>
          <a:p>
            <a:pPr algn="just">
              <a:lnSpc>
                <a:spcPct val="150000"/>
              </a:lnSpc>
            </a:pPr>
            <a:r>
              <a:rPr lang="en-US" sz="1600" dirty="0">
                <a:solidFill>
                  <a:srgbClr val="000000"/>
                </a:solidFill>
                <a:latin typeface="Segoe UI" panose="020B0502040204020203" pitchFamily="34" charset="0"/>
                <a:cs typeface="Segoe UI" panose="020B0502040204020203" pitchFamily="34" charset="0"/>
              </a:rPr>
              <a:t>Preprocess Source, Target and Mask Images</a:t>
            </a:r>
          </a:p>
          <a:p>
            <a:pPr algn="just">
              <a:lnSpc>
                <a:spcPct val="150000"/>
              </a:lnSpc>
            </a:pPr>
            <a:r>
              <a:rPr lang="en-US" sz="1600" b="0" i="0" dirty="0">
                <a:solidFill>
                  <a:srgbClr val="000000"/>
                </a:solidFill>
                <a:effectLst/>
                <a:latin typeface="Segoe UI" panose="020B0502040204020203" pitchFamily="34" charset="0"/>
                <a:cs typeface="Segoe UI" panose="020B0502040204020203" pitchFamily="34" charset="0"/>
              </a:rPr>
              <a:t>Generate a </a:t>
            </a:r>
            <a:r>
              <a:rPr lang="en-US" sz="1600" dirty="0">
                <a:solidFill>
                  <a:srgbClr val="000000"/>
                </a:solidFill>
                <a:latin typeface="Segoe UI" panose="020B0502040204020203" pitchFamily="34" charset="0"/>
                <a:cs typeface="Segoe UI" panose="020B0502040204020203" pitchFamily="34" charset="0"/>
              </a:rPr>
              <a:t>Sparse Matrix</a:t>
            </a:r>
          </a:p>
          <a:p>
            <a:pPr algn="just">
              <a:lnSpc>
                <a:spcPct val="150000"/>
              </a:lnSpc>
            </a:pPr>
            <a:r>
              <a:rPr lang="en-US" sz="1600" b="0" i="0" dirty="0">
                <a:solidFill>
                  <a:srgbClr val="000000"/>
                </a:solidFill>
                <a:effectLst/>
                <a:latin typeface="Segoe UI" panose="020B0502040204020203" pitchFamily="34" charset="0"/>
                <a:cs typeface="Segoe UI" panose="020B0502040204020203" pitchFamily="34" charset="0"/>
              </a:rPr>
              <a:t>Blend each color channel </a:t>
            </a:r>
            <a:r>
              <a:rPr lang="en-US" sz="1600" b="0" i="0" dirty="0" err="1">
                <a:solidFill>
                  <a:srgbClr val="000000"/>
                </a:solidFill>
                <a:effectLst/>
                <a:latin typeface="Segoe UI" panose="020B0502040204020203" pitchFamily="34" charset="0"/>
                <a:cs typeface="Segoe UI" panose="020B0502040204020203" pitchFamily="34" charset="0"/>
              </a:rPr>
              <a:t>seperately</a:t>
            </a:r>
            <a:r>
              <a:rPr lang="en-US" sz="1600" b="0" i="0" dirty="0">
                <a:solidFill>
                  <a:srgbClr val="000000"/>
                </a:solidFill>
                <a:effectLst/>
                <a:latin typeface="Segoe UI" panose="020B0502040204020203" pitchFamily="34" charset="0"/>
                <a:cs typeface="Segoe UI" panose="020B0502040204020203" pitchFamily="34" charset="0"/>
              </a:rPr>
              <a:t>.</a:t>
            </a:r>
          </a:p>
          <a:p>
            <a:pPr marL="114300" indent="0" algn="just">
              <a:lnSpc>
                <a:spcPct val="150000"/>
              </a:lnSpc>
              <a:buNone/>
            </a:pPr>
            <a:endParaRPr lang="en-US" sz="1600" b="0" i="0" dirty="0">
              <a:solidFill>
                <a:srgbClr val="000000"/>
              </a:solidFill>
              <a:effectLst/>
              <a:latin typeface="Segoe UI" panose="020B0502040204020203" pitchFamily="34" charset="0"/>
              <a:cs typeface="Segoe UI" panose="020B0502040204020203" pitchFamily="34" charset="0"/>
            </a:endParaRPr>
          </a:p>
          <a:p>
            <a:pPr algn="just">
              <a:lnSpc>
                <a:spcPct val="150000"/>
              </a:lnSpc>
            </a:pPr>
            <a:endParaRPr lang="en-US" sz="1600" b="0" i="0" dirty="0">
              <a:solidFill>
                <a:srgbClr val="000000"/>
              </a:solidFill>
              <a:effectLst/>
              <a:latin typeface="Segoe UI" panose="020B0502040204020203" pitchFamily="34" charset="0"/>
              <a:cs typeface="Segoe UI" panose="020B0502040204020203" pitchFamily="34" charset="0"/>
            </a:endParaRPr>
          </a:p>
          <a:p>
            <a:pPr>
              <a:lnSpc>
                <a:spcPct val="150000"/>
              </a:lnSpc>
            </a:pPr>
            <a:endParaRPr lang="en-US" sz="160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159D3635-3B1E-4C4F-92C9-3A42BF2BAB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4253739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87F2-5008-459B-8456-F1BEEEBEF238}"/>
              </a:ext>
            </a:extLst>
          </p:cNvPr>
          <p:cNvSpPr>
            <a:spLocks noGrp="1"/>
          </p:cNvSpPr>
          <p:nvPr>
            <p:ph type="title"/>
          </p:nvPr>
        </p:nvSpPr>
        <p:spPr>
          <a:xfrm>
            <a:off x="309055" y="384379"/>
            <a:ext cx="5640900" cy="1082700"/>
          </a:xfrm>
        </p:spPr>
        <p:txBody>
          <a:bodyPr/>
          <a:lstStyle/>
          <a:p>
            <a:r>
              <a:rPr lang="en-US" sz="3600" dirty="0"/>
              <a:t>IMPLEMENTATION</a:t>
            </a:r>
          </a:p>
        </p:txBody>
      </p:sp>
      <p:sp>
        <p:nvSpPr>
          <p:cNvPr id="4" name="Slide Number Placeholder 3">
            <a:extLst>
              <a:ext uri="{FF2B5EF4-FFF2-40B4-BE49-F238E27FC236}">
                <a16:creationId xmlns:a16="http://schemas.microsoft.com/office/drawing/2014/main" id="{6F3A1680-77EE-4C24-BBA4-07D50BC473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5" name="Rectangle: Rounded Corners 4">
            <a:extLst>
              <a:ext uri="{FF2B5EF4-FFF2-40B4-BE49-F238E27FC236}">
                <a16:creationId xmlns:a16="http://schemas.microsoft.com/office/drawing/2014/main" id="{07451EBD-7F4C-4E1B-9EB9-7CE4C04C32CB}"/>
              </a:ext>
            </a:extLst>
          </p:cNvPr>
          <p:cNvSpPr/>
          <p:nvPr/>
        </p:nvSpPr>
        <p:spPr>
          <a:xfrm>
            <a:off x="2520588" y="1666128"/>
            <a:ext cx="4788926" cy="343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Create mask for region of interest in source image</a:t>
            </a:r>
          </a:p>
        </p:txBody>
      </p:sp>
      <p:sp>
        <p:nvSpPr>
          <p:cNvPr id="8" name="Rectangle: Rounded Corners 7">
            <a:extLst>
              <a:ext uri="{FF2B5EF4-FFF2-40B4-BE49-F238E27FC236}">
                <a16:creationId xmlns:a16="http://schemas.microsoft.com/office/drawing/2014/main" id="{32340CE5-62B3-4DA0-9DFE-E4BEC2EA7448}"/>
              </a:ext>
            </a:extLst>
          </p:cNvPr>
          <p:cNvSpPr/>
          <p:nvPr/>
        </p:nvSpPr>
        <p:spPr>
          <a:xfrm>
            <a:off x="2507298" y="3321492"/>
            <a:ext cx="4796535" cy="4003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Doing Poisson/Mixed Gradient Blending to get a proper blending of  cropped source image on target image</a:t>
            </a:r>
          </a:p>
        </p:txBody>
      </p:sp>
      <p:sp>
        <p:nvSpPr>
          <p:cNvPr id="9" name="Rectangle: Rounded Corners 8">
            <a:extLst>
              <a:ext uri="{FF2B5EF4-FFF2-40B4-BE49-F238E27FC236}">
                <a16:creationId xmlns:a16="http://schemas.microsoft.com/office/drawing/2014/main" id="{3B0D1756-300E-43B2-AA3F-A10B81A1F76F}"/>
              </a:ext>
            </a:extLst>
          </p:cNvPr>
          <p:cNvSpPr/>
          <p:nvPr/>
        </p:nvSpPr>
        <p:spPr>
          <a:xfrm>
            <a:off x="2520588" y="3913016"/>
            <a:ext cx="4777563" cy="3697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Displaying the results of Naïve blending and Poisson/Mixed Gradient blending</a:t>
            </a:r>
          </a:p>
        </p:txBody>
      </p:sp>
      <p:cxnSp>
        <p:nvCxnSpPr>
          <p:cNvPr id="12" name="Straight Arrow Connector 11">
            <a:extLst>
              <a:ext uri="{FF2B5EF4-FFF2-40B4-BE49-F238E27FC236}">
                <a16:creationId xmlns:a16="http://schemas.microsoft.com/office/drawing/2014/main" id="{FCBCC56F-5FEA-4F5D-82B5-9FF3E1968947}"/>
              </a:ext>
            </a:extLst>
          </p:cNvPr>
          <p:cNvCxnSpPr>
            <a:cxnSpLocks/>
          </p:cNvCxnSpPr>
          <p:nvPr/>
        </p:nvCxnSpPr>
        <p:spPr>
          <a:xfrm>
            <a:off x="3604304" y="138562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E8131E1-D3F0-45FB-BCE9-33EE189426C2}"/>
              </a:ext>
            </a:extLst>
          </p:cNvPr>
          <p:cNvCxnSpPr>
            <a:cxnSpLocks/>
          </p:cNvCxnSpPr>
          <p:nvPr/>
        </p:nvCxnSpPr>
        <p:spPr>
          <a:xfrm>
            <a:off x="3197288" y="292652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AC8D68F-7DA0-4982-8F1A-784830BBC22E}"/>
              </a:ext>
            </a:extLst>
          </p:cNvPr>
          <p:cNvCxnSpPr>
            <a:cxnSpLocks/>
          </p:cNvCxnSpPr>
          <p:nvPr/>
        </p:nvCxnSpPr>
        <p:spPr>
          <a:xfrm>
            <a:off x="3197288" y="292652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6240369-807F-4927-A1F5-31BAADFEE8C1}"/>
              </a:ext>
            </a:extLst>
          </p:cNvPr>
          <p:cNvCxnSpPr>
            <a:cxnSpLocks/>
          </p:cNvCxnSpPr>
          <p:nvPr/>
        </p:nvCxnSpPr>
        <p:spPr>
          <a:xfrm>
            <a:off x="3197288" y="292652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Arrow: Down 48">
            <a:extLst>
              <a:ext uri="{FF2B5EF4-FFF2-40B4-BE49-F238E27FC236}">
                <a16:creationId xmlns:a16="http://schemas.microsoft.com/office/drawing/2014/main" id="{933A9B9C-E858-46CE-9194-E12A6A2B9B68}"/>
              </a:ext>
            </a:extLst>
          </p:cNvPr>
          <p:cNvSpPr/>
          <p:nvPr/>
        </p:nvSpPr>
        <p:spPr>
          <a:xfrm>
            <a:off x="4860289" y="1463396"/>
            <a:ext cx="109515" cy="19243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1" name="Arrow: Down 50">
            <a:extLst>
              <a:ext uri="{FF2B5EF4-FFF2-40B4-BE49-F238E27FC236}">
                <a16:creationId xmlns:a16="http://schemas.microsoft.com/office/drawing/2014/main" id="{5B94862A-BA2F-4318-8611-B2FA7CBF96C6}"/>
              </a:ext>
            </a:extLst>
          </p:cNvPr>
          <p:cNvSpPr/>
          <p:nvPr/>
        </p:nvSpPr>
        <p:spPr>
          <a:xfrm>
            <a:off x="4860289" y="2012230"/>
            <a:ext cx="109515" cy="19243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2" name="Arrow: Down 51">
            <a:extLst>
              <a:ext uri="{FF2B5EF4-FFF2-40B4-BE49-F238E27FC236}">
                <a16:creationId xmlns:a16="http://schemas.microsoft.com/office/drawing/2014/main" id="{CBC98FC9-FC3B-44A9-B078-35358E514DBB}"/>
              </a:ext>
            </a:extLst>
          </p:cNvPr>
          <p:cNvSpPr/>
          <p:nvPr/>
        </p:nvSpPr>
        <p:spPr>
          <a:xfrm>
            <a:off x="4860290" y="2553511"/>
            <a:ext cx="109515" cy="19243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4" name="Arrow: Down 53">
            <a:extLst>
              <a:ext uri="{FF2B5EF4-FFF2-40B4-BE49-F238E27FC236}">
                <a16:creationId xmlns:a16="http://schemas.microsoft.com/office/drawing/2014/main" id="{90412DAC-5C5A-4CBF-BC25-9918341833F4}"/>
              </a:ext>
            </a:extLst>
          </p:cNvPr>
          <p:cNvSpPr/>
          <p:nvPr/>
        </p:nvSpPr>
        <p:spPr>
          <a:xfrm>
            <a:off x="4860290" y="3145035"/>
            <a:ext cx="109515" cy="19243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5" name="Arrow: Down 54">
            <a:extLst>
              <a:ext uri="{FF2B5EF4-FFF2-40B4-BE49-F238E27FC236}">
                <a16:creationId xmlns:a16="http://schemas.microsoft.com/office/drawing/2014/main" id="{ED3C275C-B731-4874-B436-F6C06E0B9734}"/>
              </a:ext>
            </a:extLst>
          </p:cNvPr>
          <p:cNvSpPr/>
          <p:nvPr/>
        </p:nvSpPr>
        <p:spPr>
          <a:xfrm>
            <a:off x="4860289" y="3728326"/>
            <a:ext cx="109515" cy="19243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BDDD6A5B-3E07-4640-BBAA-26C97F810FDF}"/>
              </a:ext>
            </a:extLst>
          </p:cNvPr>
          <p:cNvSpPr/>
          <p:nvPr/>
        </p:nvSpPr>
        <p:spPr>
          <a:xfrm>
            <a:off x="2526267" y="1131486"/>
            <a:ext cx="4788926" cy="3433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1200" dirty="0"/>
          </a:p>
          <a:p>
            <a:pPr algn="ctr"/>
            <a:r>
              <a:rPr lang="en-IN" sz="1200" dirty="0"/>
              <a:t>Taking source image and target image from user</a:t>
            </a:r>
          </a:p>
          <a:p>
            <a:pPr algn="ctr"/>
            <a:endParaRPr lang="en-IN" sz="1200" dirty="0"/>
          </a:p>
        </p:txBody>
      </p:sp>
      <p:sp>
        <p:nvSpPr>
          <p:cNvPr id="41" name="Rectangle: Rounded Corners 40">
            <a:extLst>
              <a:ext uri="{FF2B5EF4-FFF2-40B4-BE49-F238E27FC236}">
                <a16:creationId xmlns:a16="http://schemas.microsoft.com/office/drawing/2014/main" id="{AC31FA54-7047-4739-996C-F906369F1CDE}"/>
              </a:ext>
            </a:extLst>
          </p:cNvPr>
          <p:cNvSpPr/>
          <p:nvPr/>
        </p:nvSpPr>
        <p:spPr>
          <a:xfrm>
            <a:off x="2512322" y="2217878"/>
            <a:ext cx="4788926" cy="3433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1200" dirty="0"/>
          </a:p>
          <a:p>
            <a:pPr algn="ctr"/>
            <a:r>
              <a:rPr lang="en-IN" sz="1200" dirty="0"/>
              <a:t>Adjust the position of bounding box of the mask on target image</a:t>
            </a:r>
          </a:p>
          <a:p>
            <a:pPr algn="ctr"/>
            <a:endParaRPr lang="en-IN" sz="1200" dirty="0"/>
          </a:p>
        </p:txBody>
      </p:sp>
      <p:sp>
        <p:nvSpPr>
          <p:cNvPr id="48" name="Rectangle: Rounded Corners 47">
            <a:extLst>
              <a:ext uri="{FF2B5EF4-FFF2-40B4-BE49-F238E27FC236}">
                <a16:creationId xmlns:a16="http://schemas.microsoft.com/office/drawing/2014/main" id="{C1D559C6-9AF9-4EEF-94E9-5ECE508B4045}"/>
              </a:ext>
            </a:extLst>
          </p:cNvPr>
          <p:cNvSpPr/>
          <p:nvPr/>
        </p:nvSpPr>
        <p:spPr>
          <a:xfrm>
            <a:off x="2499438" y="2757554"/>
            <a:ext cx="4805394" cy="3727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Naïve copy paste of source on target using mask</a:t>
            </a:r>
          </a:p>
        </p:txBody>
      </p:sp>
    </p:spTree>
    <p:extLst>
      <p:ext uri="{BB962C8B-B14F-4D97-AF65-F5344CB8AC3E}">
        <p14:creationId xmlns:p14="http://schemas.microsoft.com/office/powerpoint/2010/main" val="1453914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F705-D9AE-4F8F-B6A8-10D96E079512}"/>
              </a:ext>
            </a:extLst>
          </p:cNvPr>
          <p:cNvSpPr>
            <a:spLocks noGrp="1"/>
          </p:cNvSpPr>
          <p:nvPr>
            <p:ph type="title"/>
          </p:nvPr>
        </p:nvSpPr>
        <p:spPr/>
        <p:txBody>
          <a:bodyPr/>
          <a:lstStyle/>
          <a:p>
            <a:r>
              <a:rPr lang="en-IN" sz="3600" dirty="0"/>
              <a:t>RESULTS</a:t>
            </a:r>
          </a:p>
        </p:txBody>
      </p:sp>
      <p:sp>
        <p:nvSpPr>
          <p:cNvPr id="3" name="Slide Number Placeholder 2">
            <a:extLst>
              <a:ext uri="{FF2B5EF4-FFF2-40B4-BE49-F238E27FC236}">
                <a16:creationId xmlns:a16="http://schemas.microsoft.com/office/drawing/2014/main" id="{5DDDDF7D-774C-490B-9D94-378540D03B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a:extLst>
              <a:ext uri="{FF2B5EF4-FFF2-40B4-BE49-F238E27FC236}">
                <a16:creationId xmlns:a16="http://schemas.microsoft.com/office/drawing/2014/main" id="{672FF712-FE26-41B4-B052-2E75BB4574FD}"/>
              </a:ext>
            </a:extLst>
          </p:cNvPr>
          <p:cNvPicPr/>
          <p:nvPr/>
        </p:nvPicPr>
        <p:blipFill>
          <a:blip r:embed="rId2">
            <a:extLst>
              <a:ext uri="{28A0092B-C50C-407E-A947-70E740481C1C}">
                <a14:useLocalDpi xmlns:a14="http://schemas.microsoft.com/office/drawing/2010/main" val="0"/>
              </a:ext>
            </a:extLst>
          </a:blip>
          <a:stretch>
            <a:fillRect/>
          </a:stretch>
        </p:blipFill>
        <p:spPr>
          <a:xfrm>
            <a:off x="1991453" y="1226374"/>
            <a:ext cx="5021580" cy="3557270"/>
          </a:xfrm>
          <a:prstGeom prst="rect">
            <a:avLst/>
          </a:prstGeom>
        </p:spPr>
      </p:pic>
    </p:spTree>
    <p:extLst>
      <p:ext uri="{BB962C8B-B14F-4D97-AF65-F5344CB8AC3E}">
        <p14:creationId xmlns:p14="http://schemas.microsoft.com/office/powerpoint/2010/main" val="226250090"/>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1777</TotalTime>
  <Words>370</Words>
  <Application>Microsoft Office PowerPoint</Application>
  <PresentationFormat>On-screen Show (16:9)</PresentationFormat>
  <Paragraphs>53</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Bahnschrift</vt:lpstr>
      <vt:lpstr>Barlow Light</vt:lpstr>
      <vt:lpstr>Garamond</vt:lpstr>
      <vt:lpstr>Times New Roman</vt:lpstr>
      <vt:lpstr>Raleway Thin</vt:lpstr>
      <vt:lpstr>Calibri</vt:lpstr>
      <vt:lpstr>Segoe UI</vt:lpstr>
      <vt:lpstr>Gaoler template</vt:lpstr>
      <vt:lpstr>POISSON IMAGE BLENDING</vt:lpstr>
      <vt:lpstr>INTRODUCTION</vt:lpstr>
      <vt:lpstr>POISSON BLENDING</vt:lpstr>
      <vt:lpstr>GOAL</vt:lpstr>
      <vt:lpstr>PowerPoint Presentation</vt:lpstr>
      <vt:lpstr>PowerPoint Presentation</vt:lpstr>
      <vt:lpstr>ALGORITHM</vt:lpstr>
      <vt:lpstr>IMPLEMENTATION</vt:lpstr>
      <vt:lpstr>RESULTS</vt:lpstr>
      <vt:lpstr>PowerPoint Presentation</vt:lpstr>
      <vt:lpstr>PowerPoint Presentation</vt:lpstr>
      <vt:lpstr>PowerPoint Presentation</vt:lpstr>
      <vt:lpstr>COUNCLUSION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Shri Lekha Badam</dc:creator>
  <cp:lastModifiedBy>charan tanuj</cp:lastModifiedBy>
  <cp:revision>123</cp:revision>
  <dcterms:modified xsi:type="dcterms:W3CDTF">2021-06-11T14:50:56Z</dcterms:modified>
</cp:coreProperties>
</file>